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DM Sans" pitchFamily="2" charset="0"/>
      <p:regular r:id="rId15"/>
    </p:embeddedFont>
    <p:embeddedFont>
      <p:font typeface="DM Sans Italics" panose="020B0604020202020204" charset="0"/>
      <p:regular r:id="rId16"/>
    </p:embeddedFont>
    <p:embeddedFont>
      <p:font typeface="Now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Patel" userId="599c5a12ab90f3e9" providerId="LiveId" clId="{4AB8739F-0A95-429E-A933-E52C77864C01}"/>
    <pc:docChg chg="custSel modSld">
      <pc:chgData name="Ayush Patel" userId="599c5a12ab90f3e9" providerId="LiveId" clId="{4AB8739F-0A95-429E-A933-E52C77864C01}" dt="2023-07-25T08:23:57.989" v="53"/>
      <pc:docMkLst>
        <pc:docMk/>
      </pc:docMkLst>
      <pc:sldChg chg="modSp mod">
        <pc:chgData name="Ayush Patel" userId="599c5a12ab90f3e9" providerId="LiveId" clId="{4AB8739F-0A95-429E-A933-E52C77864C01}" dt="2023-07-17T20:53:57.405" v="38" actId="20577"/>
        <pc:sldMkLst>
          <pc:docMk/>
          <pc:sldMk cId="0" sldId="256"/>
        </pc:sldMkLst>
        <pc:spChg chg="mod">
          <ac:chgData name="Ayush Patel" userId="599c5a12ab90f3e9" providerId="LiveId" clId="{4AB8739F-0A95-429E-A933-E52C77864C01}" dt="2023-07-17T20:53:57.405" v="38" actId="20577"/>
          <ac:spMkLst>
            <pc:docMk/>
            <pc:sldMk cId="0" sldId="256"/>
            <ac:spMk id="14" creationId="{00000000-0000-0000-0000-000000000000}"/>
          </ac:spMkLst>
        </pc:spChg>
      </pc:sldChg>
      <pc:sldChg chg="modSp mod">
        <pc:chgData name="Ayush Patel" userId="599c5a12ab90f3e9" providerId="LiveId" clId="{4AB8739F-0A95-429E-A933-E52C77864C01}" dt="2023-07-17T20:53:39.733" v="13" actId="1035"/>
        <pc:sldMkLst>
          <pc:docMk/>
          <pc:sldMk cId="0" sldId="257"/>
        </pc:sldMkLst>
        <pc:spChg chg="mod">
          <ac:chgData name="Ayush Patel" userId="599c5a12ab90f3e9" providerId="LiveId" clId="{4AB8739F-0A95-429E-A933-E52C77864C01}" dt="2023-07-17T20:53:33.150" v="11" actId="20577"/>
          <ac:spMkLst>
            <pc:docMk/>
            <pc:sldMk cId="0" sldId="257"/>
            <ac:spMk id="7" creationId="{00000000-0000-0000-0000-000000000000}"/>
          </ac:spMkLst>
        </pc:spChg>
        <pc:picChg chg="mod">
          <ac:chgData name="Ayush Patel" userId="599c5a12ab90f3e9" providerId="LiveId" clId="{4AB8739F-0A95-429E-A933-E52C77864C01}" dt="2023-07-17T20:53:39.733" v="13" actId="1035"/>
          <ac:picMkLst>
            <pc:docMk/>
            <pc:sldMk cId="0" sldId="257"/>
            <ac:picMk id="2" creationId="{00000000-0000-0000-0000-000000000000}"/>
          </ac:picMkLst>
        </pc:picChg>
      </pc:sldChg>
      <pc:sldChg chg="delSp modSp mod">
        <pc:chgData name="Ayush Patel" userId="599c5a12ab90f3e9" providerId="LiveId" clId="{4AB8739F-0A95-429E-A933-E52C77864C01}" dt="2023-07-17T20:53:14.224" v="1" actId="478"/>
        <pc:sldMkLst>
          <pc:docMk/>
          <pc:sldMk cId="0" sldId="261"/>
        </pc:sldMkLst>
        <pc:grpChg chg="del mod">
          <ac:chgData name="Ayush Patel" userId="599c5a12ab90f3e9" providerId="LiveId" clId="{4AB8739F-0A95-429E-A933-E52C77864C01}" dt="2023-07-17T20:53:14.224" v="1" actId="478"/>
          <ac:grpSpMkLst>
            <pc:docMk/>
            <pc:sldMk cId="0" sldId="261"/>
            <ac:grpSpMk id="9" creationId="{00000000-0000-0000-0000-000000000000}"/>
          </ac:grpSpMkLst>
        </pc:grpChg>
      </pc:sldChg>
      <pc:sldChg chg="delSp modSp mod">
        <pc:chgData name="Ayush Patel" userId="599c5a12ab90f3e9" providerId="LiveId" clId="{4AB8739F-0A95-429E-A933-E52C77864C01}" dt="2023-07-25T08:23:57.989" v="53"/>
        <pc:sldMkLst>
          <pc:docMk/>
          <pc:sldMk cId="0" sldId="265"/>
        </pc:sldMkLst>
        <pc:spChg chg="del">
          <ac:chgData name="Ayush Patel" userId="599c5a12ab90f3e9" providerId="LiveId" clId="{4AB8739F-0A95-429E-A933-E52C77864C01}" dt="2023-07-18T04:40:40.165" v="42" actId="478"/>
          <ac:spMkLst>
            <pc:docMk/>
            <pc:sldMk cId="0" sldId="265"/>
            <ac:spMk id="13" creationId="{00000000-0000-0000-0000-000000000000}"/>
          </ac:spMkLst>
        </pc:spChg>
        <pc:spChg chg="del mod">
          <ac:chgData name="Ayush Patel" userId="599c5a12ab90f3e9" providerId="LiveId" clId="{4AB8739F-0A95-429E-A933-E52C77864C01}" dt="2023-07-18T04:40:40.165" v="44"/>
          <ac:spMkLst>
            <pc:docMk/>
            <pc:sldMk cId="0" sldId="265"/>
            <ac:spMk id="18" creationId="{A47698F4-0597-1120-A03C-0E408825D1C8}"/>
          </ac:spMkLst>
        </pc:spChg>
        <pc:spChg chg="del mod">
          <ac:chgData name="Ayush Patel" userId="599c5a12ab90f3e9" providerId="LiveId" clId="{4AB8739F-0A95-429E-A933-E52C77864C01}" dt="2023-07-25T08:23:57.989" v="53"/>
          <ac:spMkLst>
            <pc:docMk/>
            <pc:sldMk cId="0" sldId="265"/>
            <ac:spMk id="19" creationId="{E979D3C1-9044-F7D2-F623-956DD7405C48}"/>
          </ac:spMkLst>
        </pc:spChg>
        <pc:spChg chg="del mod">
          <ac:chgData name="Ayush Patel" userId="599c5a12ab90f3e9" providerId="LiveId" clId="{4AB8739F-0A95-429E-A933-E52C77864C01}" dt="2023-07-25T08:23:57.989" v="51"/>
          <ac:spMkLst>
            <pc:docMk/>
            <pc:sldMk cId="0" sldId="265"/>
            <ac:spMk id="20" creationId="{EDB188D2-77EE-C9F6-0079-A5559DE4C108}"/>
          </ac:spMkLst>
        </pc:spChg>
        <pc:picChg chg="mod">
          <ac:chgData name="Ayush Patel" userId="599c5a12ab90f3e9" providerId="LiveId" clId="{4AB8739F-0A95-429E-A933-E52C77864C01}" dt="2023-07-25T08:23:56.871" v="49" actId="1076"/>
          <ac:picMkLst>
            <pc:docMk/>
            <pc:sldMk cId="0" sldId="265"/>
            <ac:picMk id="2"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91593" y="2097051"/>
            <a:ext cx="1173233" cy="1164700"/>
          </a:xfrm>
          <a:custGeom>
            <a:avLst/>
            <a:gdLst/>
            <a:ahLst/>
            <a:cxnLst/>
            <a:rect l="l" t="t" r="r" b="b"/>
            <a:pathLst>
              <a:path w="1173233" h="1164700">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674634" y="4521734"/>
            <a:ext cx="8547187" cy="2257159"/>
          </a:xfrm>
          <a:prstGeom prst="rect">
            <a:avLst/>
          </a:prstGeom>
        </p:spPr>
        <p:txBody>
          <a:bodyPr lIns="0" tIns="0" rIns="0" bIns="0" rtlCol="0" anchor="t">
            <a:spAutoFit/>
          </a:bodyPr>
          <a:lstStyle/>
          <a:p>
            <a:pPr>
              <a:lnSpc>
                <a:spcPts val="18231"/>
              </a:lnSpc>
            </a:pPr>
            <a:r>
              <a:rPr lang="en-US" sz="13307">
                <a:solidFill>
                  <a:srgbClr val="B100E8"/>
                </a:solidFill>
                <a:latin typeface="Now Bold"/>
              </a:rPr>
              <a:t>SPRINT</a:t>
            </a:r>
          </a:p>
        </p:txBody>
      </p:sp>
      <p:sp>
        <p:nvSpPr>
          <p:cNvPr id="13" name="TextBox 13"/>
          <p:cNvSpPr txBox="1"/>
          <p:nvPr/>
        </p:nvSpPr>
        <p:spPr>
          <a:xfrm>
            <a:off x="1674634" y="3441538"/>
            <a:ext cx="8547187" cy="1310807"/>
          </a:xfrm>
          <a:prstGeom prst="rect">
            <a:avLst/>
          </a:prstGeom>
        </p:spPr>
        <p:txBody>
          <a:bodyPr lIns="0" tIns="0" rIns="0" bIns="0" rtlCol="0" anchor="t">
            <a:spAutoFit/>
          </a:bodyPr>
          <a:lstStyle/>
          <a:p>
            <a:pPr>
              <a:lnSpc>
                <a:spcPts val="10645"/>
              </a:lnSpc>
            </a:pPr>
            <a:r>
              <a:rPr lang="en-US" sz="7658">
                <a:solidFill>
                  <a:srgbClr val="048AFF"/>
                </a:solidFill>
                <a:latin typeface="Now Bold"/>
              </a:rPr>
              <a:t>CRYPTO</a:t>
            </a:r>
          </a:p>
        </p:txBody>
      </p:sp>
      <p:sp>
        <p:nvSpPr>
          <p:cNvPr id="14" name="TextBox 14"/>
          <p:cNvSpPr txBox="1"/>
          <p:nvPr/>
        </p:nvSpPr>
        <p:spPr>
          <a:xfrm>
            <a:off x="1691593" y="6716757"/>
            <a:ext cx="7827699" cy="453009"/>
          </a:xfrm>
          <a:prstGeom prst="rect">
            <a:avLst/>
          </a:prstGeom>
        </p:spPr>
        <p:txBody>
          <a:bodyPr lIns="0" tIns="0" rIns="0" bIns="0" rtlCol="0" anchor="t">
            <a:spAutoFit/>
          </a:bodyPr>
          <a:lstStyle/>
          <a:p>
            <a:pPr marL="0" lvl="0" indent="0" algn="l">
              <a:lnSpc>
                <a:spcPts val="3583"/>
              </a:lnSpc>
              <a:spcBef>
                <a:spcPct val="0"/>
              </a:spcBef>
            </a:pPr>
            <a:r>
              <a:rPr lang="en-US" sz="2913" dirty="0">
                <a:solidFill>
                  <a:srgbClr val="FFFAEB"/>
                </a:solidFill>
                <a:latin typeface="DM Sans Italics"/>
              </a:rPr>
              <a:t>Presented by: Ayush Patel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114300"/>
            <a:ext cx="18288000" cy="10287000"/>
          </a:xfrm>
          <a:prstGeom prst="rect">
            <a:avLst/>
          </a:prstGeom>
        </p:spPr>
      </p:pic>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a:solidFill>
                <a:srgbClr val="048AFF"/>
              </a:solidFill>
            </a:ln>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TextBox 7"/>
          <p:cNvSpPr txBox="1"/>
          <p:nvPr/>
        </p:nvSpPr>
        <p:spPr>
          <a:xfrm>
            <a:off x="6728644" y="3432503"/>
            <a:ext cx="4830711" cy="4268220"/>
          </a:xfrm>
          <a:prstGeom prst="rect">
            <a:avLst/>
          </a:prstGeom>
        </p:spPr>
        <p:txBody>
          <a:bodyPr lIns="0" tIns="0" rIns="0" bIns="0" rtlCol="0" anchor="t">
            <a:spAutoFit/>
          </a:bodyPr>
          <a:lstStyle/>
          <a:p>
            <a:pPr marL="667357" lvl="1" indent="-333678">
              <a:lnSpc>
                <a:spcPts val="4822"/>
              </a:lnSpc>
              <a:buFont typeface="Arial"/>
              <a:buChar char="•"/>
            </a:pPr>
            <a:r>
              <a:rPr lang="en-US" sz="3091" dirty="0">
                <a:solidFill>
                  <a:srgbClr val="FFFAEB"/>
                </a:solidFill>
                <a:latin typeface="DM Sans Italics"/>
              </a:rPr>
              <a:t>About Us</a:t>
            </a:r>
          </a:p>
          <a:p>
            <a:pPr marL="667357" lvl="1" indent="-333678">
              <a:lnSpc>
                <a:spcPts val="4822"/>
              </a:lnSpc>
              <a:buFont typeface="Arial"/>
              <a:buChar char="•"/>
            </a:pPr>
            <a:r>
              <a:rPr lang="en-US" sz="3091" dirty="0">
                <a:solidFill>
                  <a:srgbClr val="FFFAEB"/>
                </a:solidFill>
                <a:latin typeface="DM Sans Italics"/>
              </a:rPr>
              <a:t>Complications Solved</a:t>
            </a:r>
          </a:p>
          <a:p>
            <a:pPr marL="667357" lvl="1" indent="-333678">
              <a:lnSpc>
                <a:spcPts val="4822"/>
              </a:lnSpc>
              <a:buFont typeface="Arial"/>
              <a:buChar char="•"/>
            </a:pPr>
            <a:r>
              <a:rPr lang="en-US" sz="3091" dirty="0">
                <a:solidFill>
                  <a:srgbClr val="FFFAEB"/>
                </a:solidFill>
                <a:latin typeface="DM Sans Italics"/>
              </a:rPr>
              <a:t>Specifications</a:t>
            </a:r>
          </a:p>
          <a:p>
            <a:pPr marL="667357" lvl="1" indent="-333678">
              <a:lnSpc>
                <a:spcPts val="4822"/>
              </a:lnSpc>
              <a:buFont typeface="Arial"/>
              <a:buChar char="•"/>
            </a:pPr>
            <a:r>
              <a:rPr lang="en-US" sz="3091" dirty="0" err="1">
                <a:solidFill>
                  <a:srgbClr val="FFFAEB"/>
                </a:solidFill>
                <a:latin typeface="DM Sans Italics"/>
              </a:rPr>
              <a:t>TechStacks</a:t>
            </a:r>
            <a:endParaRPr lang="en-US" sz="3091" dirty="0">
              <a:solidFill>
                <a:srgbClr val="FFFAEB"/>
              </a:solidFill>
              <a:latin typeface="DM Sans Italics"/>
            </a:endParaRPr>
          </a:p>
          <a:p>
            <a:pPr marL="667357" lvl="1" indent="-333678">
              <a:lnSpc>
                <a:spcPts val="4822"/>
              </a:lnSpc>
              <a:buFont typeface="Arial"/>
              <a:buChar char="•"/>
            </a:pPr>
            <a:r>
              <a:rPr lang="en-US" sz="3091" dirty="0">
                <a:solidFill>
                  <a:srgbClr val="FFFAEB"/>
                </a:solidFill>
                <a:latin typeface="DM Sans Italics"/>
              </a:rPr>
              <a:t>Possible Revenue Model </a:t>
            </a:r>
          </a:p>
          <a:p>
            <a:pPr marL="667357" lvl="1" indent="-333678">
              <a:lnSpc>
                <a:spcPts val="4822"/>
              </a:lnSpc>
              <a:buFont typeface="Arial"/>
              <a:buChar char="•"/>
            </a:pPr>
            <a:r>
              <a:rPr lang="en-US" sz="3091" dirty="0">
                <a:solidFill>
                  <a:srgbClr val="FFFAEB"/>
                </a:solidFill>
                <a:latin typeface="DM Sans Italics"/>
              </a:rPr>
              <a:t>Future Upgrades</a:t>
            </a:r>
          </a:p>
        </p:txBody>
      </p:sp>
      <p:sp>
        <p:nvSpPr>
          <p:cNvPr id="8" name="TextBox 8"/>
          <p:cNvSpPr txBox="1"/>
          <p:nvPr/>
        </p:nvSpPr>
        <p:spPr>
          <a:xfrm>
            <a:off x="6728644" y="1804155"/>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AutoShape 12"/>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27458" r="-1536"/>
              </a:stretch>
            </a:blipFill>
          </p:spPr>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3425220" y="1585374"/>
            <a:ext cx="5189556" cy="881487"/>
          </a:xfrm>
          <a:prstGeom prst="rect">
            <a:avLst/>
          </a:prstGeom>
        </p:spPr>
        <p:txBody>
          <a:bodyPr lIns="0" tIns="0" rIns="0" bIns="0" rtlCol="0" anchor="t">
            <a:spAutoFit/>
          </a:bodyPr>
          <a:lstStyle/>
          <a:p>
            <a:pPr>
              <a:lnSpc>
                <a:spcPts val="7173"/>
              </a:lnSpc>
            </a:pPr>
            <a:r>
              <a:rPr lang="en-US" sz="5160">
                <a:solidFill>
                  <a:srgbClr val="048AFF"/>
                </a:solidFill>
                <a:latin typeface="Now Bold"/>
              </a:rPr>
              <a:t>About Us</a:t>
            </a:r>
          </a:p>
        </p:txBody>
      </p:sp>
      <p:sp>
        <p:nvSpPr>
          <p:cNvPr id="8" name="TextBox 8"/>
          <p:cNvSpPr txBox="1"/>
          <p:nvPr/>
        </p:nvSpPr>
        <p:spPr>
          <a:xfrm>
            <a:off x="3115104" y="3033965"/>
            <a:ext cx="6272332" cy="4571059"/>
          </a:xfrm>
          <a:prstGeom prst="rect">
            <a:avLst/>
          </a:prstGeom>
        </p:spPr>
        <p:txBody>
          <a:bodyPr lIns="0" tIns="0" rIns="0" bIns="0" rtlCol="0" anchor="t">
            <a:spAutoFit/>
          </a:bodyPr>
          <a:lstStyle/>
          <a:p>
            <a:pPr marL="493932" lvl="1" indent="-246966">
              <a:lnSpc>
                <a:spcPts val="3340"/>
              </a:lnSpc>
              <a:buFont typeface="Arial"/>
              <a:buChar char="•"/>
            </a:pPr>
            <a:r>
              <a:rPr lang="en-US" sz="2287">
                <a:solidFill>
                  <a:srgbClr val="FFFFFF"/>
                </a:solidFill>
                <a:latin typeface="DM Sans"/>
              </a:rPr>
              <a:t>CryptoSprint is a web app providing crypto traders with multiple specifications such as exchange systems, data of each and every cryto coin, its circulating supply, market capitalization and many more..</a:t>
            </a:r>
          </a:p>
          <a:p>
            <a:pPr>
              <a:lnSpc>
                <a:spcPts val="3340"/>
              </a:lnSpc>
            </a:pPr>
            <a:endParaRPr lang="en-US" sz="2287">
              <a:solidFill>
                <a:srgbClr val="FFFFFF"/>
              </a:solidFill>
              <a:latin typeface="DM Sans"/>
            </a:endParaRPr>
          </a:p>
          <a:p>
            <a:pPr marL="493932" lvl="1" indent="-246966">
              <a:lnSpc>
                <a:spcPts val="3340"/>
              </a:lnSpc>
              <a:buFont typeface="Arial"/>
              <a:buChar char="•"/>
            </a:pPr>
            <a:r>
              <a:rPr lang="en-US" sz="2287">
                <a:solidFill>
                  <a:srgbClr val="FFFFFF"/>
                </a:solidFill>
                <a:latin typeface="DM Sans"/>
              </a:rPr>
              <a:t>On CryptoSprint users can trade their crypto coins on whichever exchange platform they like. It can generate revenue too by placing adds and charging subscription fee.</a:t>
            </a: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TextBox 4"/>
          <p:cNvSpPr txBox="1"/>
          <p:nvPr/>
        </p:nvSpPr>
        <p:spPr>
          <a:xfrm>
            <a:off x="3488043" y="1560523"/>
            <a:ext cx="10802861" cy="907382"/>
          </a:xfrm>
          <a:prstGeom prst="rect">
            <a:avLst/>
          </a:prstGeom>
        </p:spPr>
        <p:txBody>
          <a:bodyPr lIns="0" tIns="0" rIns="0" bIns="0" rtlCol="0" anchor="t">
            <a:spAutoFit/>
          </a:bodyPr>
          <a:lstStyle/>
          <a:p>
            <a:pPr algn="ctr">
              <a:lnSpc>
                <a:spcPts val="7427"/>
              </a:lnSpc>
            </a:pPr>
            <a:r>
              <a:rPr lang="en-US" sz="5343">
                <a:solidFill>
                  <a:srgbClr val="048AFF"/>
                </a:solidFill>
                <a:latin typeface="Now Bold"/>
              </a:rPr>
              <a:t>Complications Solved</a:t>
            </a:r>
          </a:p>
        </p:txBody>
      </p:sp>
      <p:sp>
        <p:nvSpPr>
          <p:cNvPr id="5" name="AutoShape 5"/>
          <p:cNvSpPr/>
          <p:nvPr/>
        </p:nvSpPr>
        <p:spPr>
          <a:xfrm>
            <a:off x="9144000" y="2867678"/>
            <a:ext cx="0" cy="6390622"/>
          </a:xfrm>
          <a:prstGeom prst="line">
            <a:avLst/>
          </a:prstGeom>
          <a:ln w="38100" cap="flat">
            <a:solidFill>
              <a:srgbClr val="FFFFFF"/>
            </a:solidFill>
            <a:prstDash val="solid"/>
            <a:headEnd type="none" w="sm" len="sm"/>
            <a:tailEnd type="none" w="sm" len="sm"/>
          </a:ln>
        </p:spPr>
      </p:sp>
      <p:sp>
        <p:nvSpPr>
          <p:cNvPr id="6" name="Freeform 6"/>
          <p:cNvSpPr/>
          <p:nvPr/>
        </p:nvSpPr>
        <p:spPr>
          <a:xfrm>
            <a:off x="5782251" y="3247220"/>
            <a:ext cx="1390737" cy="1390737"/>
          </a:xfrm>
          <a:custGeom>
            <a:avLst/>
            <a:gdLst/>
            <a:ahLst/>
            <a:cxnLst/>
            <a:rect l="l" t="t" r="r" b="b"/>
            <a:pathLst>
              <a:path w="1390737" h="1390737">
                <a:moveTo>
                  <a:pt x="0" y="0"/>
                </a:moveTo>
                <a:lnTo>
                  <a:pt x="1390738" y="0"/>
                </a:lnTo>
                <a:lnTo>
                  <a:pt x="1390738" y="1390738"/>
                </a:lnTo>
                <a:lnTo>
                  <a:pt x="0" y="1390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362836" y="5677763"/>
            <a:ext cx="4229567" cy="3201016"/>
          </a:xfrm>
          <a:prstGeom prst="rect">
            <a:avLst/>
          </a:prstGeom>
        </p:spPr>
        <p:txBody>
          <a:bodyPr lIns="0" tIns="0" rIns="0" bIns="0" rtlCol="0" anchor="t">
            <a:spAutoFit/>
          </a:bodyPr>
          <a:lstStyle/>
          <a:p>
            <a:pPr algn="ctr">
              <a:lnSpc>
                <a:spcPts val="3716"/>
              </a:lnSpc>
            </a:pPr>
            <a:r>
              <a:rPr lang="en-US" sz="2545">
                <a:solidFill>
                  <a:srgbClr val="FFFFFF"/>
                </a:solidFill>
                <a:latin typeface="DM Sans"/>
              </a:rPr>
              <a:t>Usually crypto traders trade their coins using either one or two exchange platforms, but here they will be able to use which ever platform they like for any particular coin.</a:t>
            </a:r>
          </a:p>
        </p:txBody>
      </p:sp>
      <p:sp>
        <p:nvSpPr>
          <p:cNvPr id="9" name="TextBox 9"/>
          <p:cNvSpPr txBox="1"/>
          <p:nvPr/>
        </p:nvSpPr>
        <p:spPr>
          <a:xfrm>
            <a:off x="4770954"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Problem 01</a:t>
            </a:r>
          </a:p>
        </p:txBody>
      </p:sp>
      <p:sp>
        <p:nvSpPr>
          <p:cNvPr id="10" name="Freeform 10"/>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11" name="TextBox 11"/>
          <p:cNvSpPr txBox="1"/>
          <p:nvPr/>
        </p:nvSpPr>
        <p:spPr>
          <a:xfrm>
            <a:off x="9839989" y="5687288"/>
            <a:ext cx="4751422" cy="3373759"/>
          </a:xfrm>
          <a:prstGeom prst="rect">
            <a:avLst/>
          </a:prstGeom>
        </p:spPr>
        <p:txBody>
          <a:bodyPr lIns="0" tIns="0" rIns="0" bIns="0" rtlCol="0" anchor="t">
            <a:spAutoFit/>
          </a:bodyPr>
          <a:lstStyle/>
          <a:p>
            <a:pPr algn="ctr">
              <a:lnSpc>
                <a:spcPts val="3429"/>
              </a:lnSpc>
            </a:pPr>
            <a:r>
              <a:rPr lang="en-US" sz="2349">
                <a:solidFill>
                  <a:srgbClr val="FFFFFF"/>
                </a:solidFill>
                <a:latin typeface="DM Sans"/>
              </a:rPr>
              <a:t>When crypto traders buy any crypto coin they just see the chart and make decissions which can lead to bad decission making, so, CryptoSprint will provide much more details like market cap, circulating supply, maximum supply and many more</a:t>
            </a:r>
          </a:p>
        </p:txBody>
      </p:sp>
      <p:sp>
        <p:nvSpPr>
          <p:cNvPr id="12" name="TextBox 12"/>
          <p:cNvSpPr txBox="1"/>
          <p:nvPr/>
        </p:nvSpPr>
        <p:spPr>
          <a:xfrm>
            <a:off x="10234743"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Problem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6171003" y="1452902"/>
            <a:ext cx="6357869" cy="1127859"/>
          </a:xfrm>
          <a:prstGeom prst="rect">
            <a:avLst/>
          </a:prstGeom>
        </p:spPr>
        <p:txBody>
          <a:bodyPr lIns="0" tIns="0" rIns="0" bIns="0" rtlCol="0" anchor="t">
            <a:spAutoFit/>
          </a:bodyPr>
          <a:lstStyle/>
          <a:p>
            <a:pPr marL="0" lvl="0" indent="0">
              <a:lnSpc>
                <a:spcPts val="9119"/>
              </a:lnSpc>
              <a:spcBef>
                <a:spcPct val="0"/>
              </a:spcBef>
            </a:pPr>
            <a:r>
              <a:rPr lang="en-US" sz="6560">
                <a:solidFill>
                  <a:srgbClr val="048AFF"/>
                </a:solidFill>
                <a:latin typeface="Now Bold"/>
              </a:rPr>
              <a:t>Specifications</a:t>
            </a:r>
          </a:p>
        </p:txBody>
      </p:sp>
      <p:sp>
        <p:nvSpPr>
          <p:cNvPr id="9" name="TextBox 9"/>
          <p:cNvSpPr txBox="1"/>
          <p:nvPr/>
        </p:nvSpPr>
        <p:spPr>
          <a:xfrm>
            <a:off x="6719414" y="3343784"/>
            <a:ext cx="7194808" cy="1445123"/>
          </a:xfrm>
          <a:prstGeom prst="rect">
            <a:avLst/>
          </a:prstGeom>
        </p:spPr>
        <p:txBody>
          <a:bodyPr lIns="0" tIns="0" rIns="0" bIns="0" rtlCol="0" anchor="t">
            <a:spAutoFit/>
          </a:bodyPr>
          <a:lstStyle/>
          <a:p>
            <a:pPr>
              <a:lnSpc>
                <a:spcPts val="2888"/>
              </a:lnSpc>
            </a:pPr>
            <a:r>
              <a:rPr lang="en-US" sz="1978">
                <a:solidFill>
                  <a:srgbClr val="FFFFFF"/>
                </a:solidFill>
                <a:latin typeface="DM Sans"/>
              </a:rPr>
              <a:t>CryptoSprint will provide eight different charts for any coin (24hrs, 7 days, 14 days, 30 days, 60 days, 200 days, 1 year, life-time chart), so the decission making for traders become easy.</a:t>
            </a:r>
          </a:p>
        </p:txBody>
      </p:sp>
      <p:sp>
        <p:nvSpPr>
          <p:cNvPr id="10" name="TextBox 10"/>
          <p:cNvSpPr txBox="1"/>
          <p:nvPr/>
        </p:nvSpPr>
        <p:spPr>
          <a:xfrm>
            <a:off x="6719414" y="2811415"/>
            <a:ext cx="4517810"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Multiple Charts for coins </a:t>
            </a:r>
          </a:p>
        </p:txBody>
      </p:sp>
      <p:grpSp>
        <p:nvGrpSpPr>
          <p:cNvPr id="11" name="Group 11"/>
          <p:cNvGrpSpPr/>
          <p:nvPr/>
        </p:nvGrpSpPr>
        <p:grpSpPr>
          <a:xfrm>
            <a:off x="4803638" y="2859040"/>
            <a:ext cx="1757360" cy="175736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803638" y="5181410"/>
            <a:ext cx="1757360" cy="175736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6719414" y="576275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CryptoSprint will update the crypto data 24x7 for all the crypto coins. It will provide the data of over about 10000 crypto coins and over 100 exchange platforms.</a:t>
            </a:r>
          </a:p>
        </p:txBody>
      </p:sp>
      <p:sp>
        <p:nvSpPr>
          <p:cNvPr id="19" name="TextBox 19"/>
          <p:cNvSpPr txBox="1"/>
          <p:nvPr/>
        </p:nvSpPr>
        <p:spPr>
          <a:xfrm>
            <a:off x="6719414" y="5230385"/>
            <a:ext cx="3054282"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Crypto Data</a:t>
            </a:r>
          </a:p>
        </p:txBody>
      </p:sp>
      <p:sp>
        <p:nvSpPr>
          <p:cNvPr id="20" name="Freeform 20"/>
          <p:cNvSpPr/>
          <p:nvPr/>
        </p:nvSpPr>
        <p:spPr>
          <a:xfrm>
            <a:off x="5193633" y="5634304"/>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4803638" y="7500940"/>
            <a:ext cx="1757360" cy="175736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6719414" y="808228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CryptoStream will provide all the rates of each and every crypto coin in three different currencies- INR, USD and EUR, so that people from accross the world can access it easily.</a:t>
            </a:r>
          </a:p>
        </p:txBody>
      </p:sp>
      <p:sp>
        <p:nvSpPr>
          <p:cNvPr id="26" name="TextBox 26"/>
          <p:cNvSpPr txBox="1"/>
          <p:nvPr/>
        </p:nvSpPr>
        <p:spPr>
          <a:xfrm>
            <a:off x="6719414" y="7549915"/>
            <a:ext cx="3796651"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Currency Relaxation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4863421"/>
            <a:chOff x="0" y="0"/>
            <a:chExt cx="758135" cy="1280901"/>
          </a:xfrm>
        </p:grpSpPr>
        <p:sp>
          <p:nvSpPr>
            <p:cNvPr id="5" name="Freeform 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7" name="Group 7"/>
          <p:cNvGrpSpPr>
            <a:grpSpLocks noChangeAspect="1"/>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38906" r="-38906"/>
              </a:stretch>
            </a:blip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13" name="Group 13"/>
          <p:cNvGrpSpPr/>
          <p:nvPr/>
        </p:nvGrpSpPr>
        <p:grpSpPr>
          <a:xfrm>
            <a:off x="6061944" y="3466398"/>
            <a:ext cx="2878546" cy="4863421"/>
            <a:chOff x="0" y="0"/>
            <a:chExt cx="758135" cy="1280901"/>
          </a:xfrm>
        </p:grpSpPr>
        <p:sp>
          <p:nvSpPr>
            <p:cNvPr id="14" name="Freeform 14"/>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5" name="TextBox 1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16" name="Group 16"/>
          <p:cNvGrpSpPr>
            <a:grpSpLocks noChangeAspect="1"/>
          </p:cNvGrpSpPr>
          <p:nvPr/>
        </p:nvGrpSpPr>
        <p:grpSpPr>
          <a:xfrm>
            <a:off x="6183659" y="3622133"/>
            <a:ext cx="2635116" cy="2635116"/>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45257" r="-45257"/>
              </a:stretch>
            </a:blipFill>
          </p:spPr>
        </p:sp>
      </p:grpSp>
      <p:grpSp>
        <p:nvGrpSpPr>
          <p:cNvPr id="18" name="Group 18"/>
          <p:cNvGrpSpPr/>
          <p:nvPr/>
        </p:nvGrpSpPr>
        <p:grpSpPr>
          <a:xfrm>
            <a:off x="9350065" y="3466398"/>
            <a:ext cx="2878546" cy="4863421"/>
            <a:chOff x="0" y="0"/>
            <a:chExt cx="758135" cy="1280901"/>
          </a:xfrm>
        </p:grpSpPr>
        <p:sp>
          <p:nvSpPr>
            <p:cNvPr id="19" name="Freeform 19"/>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0" name="TextBox 20"/>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21" name="Group 21"/>
          <p:cNvGrpSpPr>
            <a:grpSpLocks noChangeAspect="1"/>
          </p:cNvGrpSpPr>
          <p:nvPr/>
        </p:nvGrpSpPr>
        <p:grpSpPr>
          <a:xfrm>
            <a:off x="9471780" y="3622133"/>
            <a:ext cx="2635116" cy="2635116"/>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000000">
                <a:alpha val="0"/>
              </a:srgbClr>
            </a:solidFill>
            <a:ln w="12700">
              <a:solidFill>
                <a:srgbClr val="000000"/>
              </a:solidFill>
            </a:ln>
          </p:spPr>
        </p:sp>
      </p:grpSp>
      <p:grpSp>
        <p:nvGrpSpPr>
          <p:cNvPr id="23" name="Group 23"/>
          <p:cNvGrpSpPr/>
          <p:nvPr/>
        </p:nvGrpSpPr>
        <p:grpSpPr>
          <a:xfrm>
            <a:off x="12638186" y="3466398"/>
            <a:ext cx="2878546" cy="4863421"/>
            <a:chOff x="0" y="0"/>
            <a:chExt cx="758135" cy="1280901"/>
          </a:xfrm>
        </p:grpSpPr>
        <p:sp>
          <p:nvSpPr>
            <p:cNvPr id="24" name="Freeform 24"/>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5" name="TextBox 2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26" name="Group 26"/>
          <p:cNvGrpSpPr>
            <a:grpSpLocks noChangeAspect="1"/>
          </p:cNvGrpSpPr>
          <p:nvPr/>
        </p:nvGrpSpPr>
        <p:grpSpPr>
          <a:xfrm>
            <a:off x="9483398" y="3622133"/>
            <a:ext cx="2635116" cy="2635116"/>
            <a:chOff x="0" y="0"/>
            <a:chExt cx="6350000" cy="6350000"/>
          </a:xfrm>
        </p:grpSpPr>
        <p:sp>
          <p:nvSpPr>
            <p:cNvPr id="27" name="Freeform 2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45257" r="-45257"/>
              </a:stretch>
            </a:blipFill>
          </p:spPr>
        </p:sp>
      </p:grpSp>
      <p:sp>
        <p:nvSpPr>
          <p:cNvPr id="28" name="Freeform 28"/>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29" name="Group 29"/>
          <p:cNvGrpSpPr>
            <a:grpSpLocks noChangeAspect="1"/>
          </p:cNvGrpSpPr>
          <p:nvPr/>
        </p:nvGrpSpPr>
        <p:grpSpPr>
          <a:xfrm>
            <a:off x="12771519" y="3596887"/>
            <a:ext cx="2635116" cy="2635116"/>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1172" r="-12085"/>
              </a:stretch>
            </a:blipFill>
          </p:spPr>
        </p:sp>
      </p:grpSp>
      <p:sp>
        <p:nvSpPr>
          <p:cNvPr id="31" name="TextBox 31"/>
          <p:cNvSpPr txBox="1"/>
          <p:nvPr/>
        </p:nvSpPr>
        <p:spPr>
          <a:xfrm>
            <a:off x="4406629" y="2042850"/>
            <a:ext cx="9474742" cy="98349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TechStacks</a:t>
            </a:r>
          </a:p>
        </p:txBody>
      </p:sp>
      <p:sp>
        <p:nvSpPr>
          <p:cNvPr id="32" name="TextBox 32"/>
          <p:cNvSpPr txBox="1"/>
          <p:nvPr/>
        </p:nvSpPr>
        <p:spPr>
          <a:xfrm>
            <a:off x="2998249"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React.js is a powerful JavaScript library for building dynamic user interfaces efficiently. It utilizes a virtual DOM and component-based architecture for creating reusable UI components..</a:t>
            </a:r>
          </a:p>
        </p:txBody>
      </p:sp>
      <p:sp>
        <p:nvSpPr>
          <p:cNvPr id="33" name="TextBox 33"/>
          <p:cNvSpPr txBox="1"/>
          <p:nvPr/>
        </p:nvSpPr>
        <p:spPr>
          <a:xfrm>
            <a:off x="6277306" y="6437333"/>
            <a:ext cx="2447821" cy="1597286"/>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Chakra UI is a popular React component library that provides a set of customizable UI components for building modern web applications. It offers a sleek and intuitive design system to create beautiful user interfaces.</a:t>
            </a:r>
          </a:p>
        </p:txBody>
      </p:sp>
      <p:sp>
        <p:nvSpPr>
          <p:cNvPr id="34" name="TextBox 34"/>
          <p:cNvSpPr txBox="1"/>
          <p:nvPr/>
        </p:nvSpPr>
        <p:spPr>
          <a:xfrm>
            <a:off x="9559615" y="6242764"/>
            <a:ext cx="2447821" cy="408187"/>
          </a:xfrm>
          <a:prstGeom prst="rect">
            <a:avLst/>
          </a:prstGeom>
        </p:spPr>
        <p:txBody>
          <a:bodyPr lIns="0" tIns="0" rIns="0" bIns="0" rtlCol="0" anchor="t">
            <a:spAutoFit/>
          </a:bodyPr>
          <a:lstStyle/>
          <a:p>
            <a:pPr algn="ctr">
              <a:lnSpc>
                <a:spcPts val="3430"/>
              </a:lnSpc>
            </a:pPr>
            <a:r>
              <a:rPr lang="en-US" sz="2349">
                <a:solidFill>
                  <a:srgbClr val="FFFFFF"/>
                </a:solidFill>
                <a:latin typeface="DM Sans"/>
              </a:rPr>
              <a:t>Coin Gecko</a:t>
            </a:r>
          </a:p>
        </p:txBody>
      </p:sp>
      <p:sp>
        <p:nvSpPr>
          <p:cNvPr id="35" name="TextBox 35"/>
          <p:cNvSpPr txBox="1"/>
          <p:nvPr/>
        </p:nvSpPr>
        <p:spPr>
          <a:xfrm>
            <a:off x="12847736" y="6413042"/>
            <a:ext cx="2549374" cy="1645867"/>
          </a:xfrm>
          <a:prstGeom prst="rect">
            <a:avLst/>
          </a:prstGeom>
        </p:spPr>
        <p:txBody>
          <a:bodyPr lIns="0" tIns="0" rIns="0" bIns="0" rtlCol="0" anchor="t">
            <a:spAutoFit/>
          </a:bodyPr>
          <a:lstStyle/>
          <a:p>
            <a:pPr algn="ctr">
              <a:lnSpc>
                <a:spcPts val="2192"/>
              </a:lnSpc>
            </a:pPr>
            <a:r>
              <a:rPr lang="en-US" sz="1501">
                <a:solidFill>
                  <a:srgbClr val="FFFFFF"/>
                </a:solidFill>
                <a:latin typeface="DM Sans"/>
              </a:rPr>
              <a:t>Vercel provides an intuitive interface for seamless deployment, automatic scaling, and global CDN (Content Delivery Network) for fast content delivery.</a:t>
            </a:r>
          </a:p>
        </p:txBody>
      </p:sp>
      <p:sp>
        <p:nvSpPr>
          <p:cNvPr id="36" name="TextBox 36"/>
          <p:cNvSpPr txBox="1"/>
          <p:nvPr/>
        </p:nvSpPr>
        <p:spPr>
          <a:xfrm>
            <a:off x="9559615" y="6788683"/>
            <a:ext cx="2547281" cy="1413188"/>
          </a:xfrm>
          <a:prstGeom prst="rect">
            <a:avLst/>
          </a:prstGeom>
        </p:spPr>
        <p:txBody>
          <a:bodyPr lIns="0" tIns="0" rIns="0" bIns="0" rtlCol="0" anchor="t">
            <a:spAutoFit/>
          </a:bodyPr>
          <a:lstStyle/>
          <a:p>
            <a:pPr algn="ctr">
              <a:lnSpc>
                <a:spcPts val="1898"/>
              </a:lnSpc>
            </a:pPr>
            <a:r>
              <a:rPr lang="en-US" sz="1300">
                <a:solidFill>
                  <a:srgbClr val="FFFFFF"/>
                </a:solidFill>
                <a:latin typeface="DM Sans"/>
              </a:rPr>
              <a:t>CoinGecko is a comprehensive cryptocurrency data platform that provides real-time market data, charts, and information about thousands of cryptocurrencies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AutoShape 4"/>
          <p:cNvSpPr/>
          <p:nvPr/>
        </p:nvSpPr>
        <p:spPr>
          <a:xfrm>
            <a:off x="9211339" y="2867678"/>
            <a:ext cx="0" cy="5538134"/>
          </a:xfrm>
          <a:prstGeom prst="line">
            <a:avLst/>
          </a:prstGeom>
          <a:ln w="38100" cap="flat">
            <a:solidFill>
              <a:srgbClr val="FFFFFF"/>
            </a:solidFill>
            <a:prstDash val="solid"/>
            <a:headEnd type="none" w="sm" len="sm"/>
            <a:tailEnd type="none" w="sm" len="sm"/>
          </a:ln>
        </p:spPr>
      </p:sp>
      <p:sp>
        <p:nvSpPr>
          <p:cNvPr id="5" name="Freeform 5"/>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03750" y="5579595"/>
            <a:ext cx="3960806" cy="2131212"/>
          </a:xfrm>
          <a:prstGeom prst="rect">
            <a:avLst/>
          </a:prstGeom>
        </p:spPr>
        <p:txBody>
          <a:bodyPr lIns="0" tIns="0" rIns="0" bIns="0" rtlCol="0" anchor="t">
            <a:spAutoFit/>
          </a:bodyPr>
          <a:lstStyle/>
          <a:p>
            <a:pPr algn="ctr">
              <a:lnSpc>
                <a:spcPts val="3480"/>
              </a:lnSpc>
            </a:pPr>
            <a:r>
              <a:rPr lang="en-US" sz="2383">
                <a:solidFill>
                  <a:srgbClr val="FFFFFF"/>
                </a:solidFill>
                <a:latin typeface="DM Sans"/>
              </a:rPr>
              <a:t>CryptoSprint can earn revenue using google adsense or any other adsense by displaying minimal advertisements.</a:t>
            </a:r>
          </a:p>
        </p:txBody>
      </p:sp>
      <p:sp>
        <p:nvSpPr>
          <p:cNvPr id="7" name="Freeform 7"/>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8" name="Freeform 8"/>
          <p:cNvSpPr/>
          <p:nvPr/>
        </p:nvSpPr>
        <p:spPr>
          <a:xfrm>
            <a:off x="578225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618411" y="1570048"/>
            <a:ext cx="12796652" cy="783813"/>
          </a:xfrm>
          <a:prstGeom prst="rect">
            <a:avLst/>
          </a:prstGeom>
        </p:spPr>
        <p:txBody>
          <a:bodyPr lIns="0" tIns="0" rIns="0" bIns="0" rtlCol="0" anchor="t">
            <a:spAutoFit/>
          </a:bodyPr>
          <a:lstStyle/>
          <a:p>
            <a:pPr algn="ctr">
              <a:lnSpc>
                <a:spcPts val="6315"/>
              </a:lnSpc>
            </a:pPr>
            <a:r>
              <a:rPr lang="en-US" sz="4543">
                <a:solidFill>
                  <a:srgbClr val="048AFF"/>
                </a:solidFill>
                <a:latin typeface="Now Bold"/>
              </a:rPr>
              <a:t>Possible Revenue Models</a:t>
            </a:r>
          </a:p>
        </p:txBody>
      </p:sp>
      <p:sp>
        <p:nvSpPr>
          <p:cNvPr id="10" name="TextBox 10"/>
          <p:cNvSpPr txBox="1"/>
          <p:nvPr/>
        </p:nvSpPr>
        <p:spPr>
          <a:xfrm>
            <a:off x="4770954"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Add Sense</a:t>
            </a:r>
          </a:p>
        </p:txBody>
      </p:sp>
      <p:sp>
        <p:nvSpPr>
          <p:cNvPr id="11" name="TextBox 11"/>
          <p:cNvSpPr txBox="1"/>
          <p:nvPr/>
        </p:nvSpPr>
        <p:spPr>
          <a:xfrm>
            <a:off x="10121219" y="5570070"/>
            <a:ext cx="3669987" cy="2387393"/>
          </a:xfrm>
          <a:prstGeom prst="rect">
            <a:avLst/>
          </a:prstGeom>
        </p:spPr>
        <p:txBody>
          <a:bodyPr lIns="0" tIns="0" rIns="0" bIns="0" rtlCol="0" anchor="t">
            <a:spAutoFit/>
          </a:bodyPr>
          <a:lstStyle/>
          <a:p>
            <a:pPr algn="ctr">
              <a:lnSpc>
                <a:spcPts val="3224"/>
              </a:lnSpc>
            </a:pPr>
            <a:r>
              <a:rPr lang="en-US" sz="2208">
                <a:solidFill>
                  <a:srgbClr val="FFFFFF"/>
                </a:solidFill>
                <a:latin typeface="DM Sans"/>
              </a:rPr>
              <a:t>CryptoSprint can charge a nominal rate for monthly or yearly subcription and in return we can term our subscribers as premium members .</a:t>
            </a:r>
          </a:p>
        </p:txBody>
      </p:sp>
      <p:sp>
        <p:nvSpPr>
          <p:cNvPr id="12" name="TextBox 12"/>
          <p:cNvSpPr txBox="1"/>
          <p:nvPr/>
        </p:nvSpPr>
        <p:spPr>
          <a:xfrm>
            <a:off x="10234743"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Subscription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0" y="-478469"/>
            <a:ext cx="18288000" cy="4760696"/>
          </a:xfrm>
          <a:custGeom>
            <a:avLst/>
            <a:gdLst/>
            <a:ahLst/>
            <a:cxnLst/>
            <a:rect l="l" t="t" r="r" b="b"/>
            <a:pathLst>
              <a:path w="18288000" h="4760696">
                <a:moveTo>
                  <a:pt x="0" y="0"/>
                </a:moveTo>
                <a:lnTo>
                  <a:pt x="18288000" y="0"/>
                </a:lnTo>
                <a:lnTo>
                  <a:pt x="18288000" y="4760696"/>
                </a:lnTo>
                <a:lnTo>
                  <a:pt x="0" y="4760696"/>
                </a:lnTo>
                <a:lnTo>
                  <a:pt x="0" y="0"/>
                </a:lnTo>
                <a:close/>
              </a:path>
            </a:pathLst>
          </a:custGeom>
          <a:blipFill>
            <a:blip r:embed="rId3"/>
            <a:stretch>
              <a:fillRect t="-77968" b="-77968"/>
            </a:stretch>
          </a:blipFill>
        </p:spPr>
      </p:sp>
      <p:grpSp>
        <p:nvGrpSpPr>
          <p:cNvPr id="4" name="Group 4"/>
          <p:cNvGrpSpPr/>
          <p:nvPr/>
        </p:nvGrpSpPr>
        <p:grpSpPr>
          <a:xfrm>
            <a:off x="4165301" y="3026312"/>
            <a:ext cx="9957398" cy="2442304"/>
            <a:chOff x="0" y="0"/>
            <a:chExt cx="2622525" cy="643241"/>
          </a:xfrm>
        </p:grpSpPr>
        <p:sp>
          <p:nvSpPr>
            <p:cNvPr id="5" name="Freeform 5"/>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a:noFill/>
            </a:ln>
          </p:spPr>
        </p:sp>
        <p:sp>
          <p:nvSpPr>
            <p:cNvPr id="6" name="TextBox 6"/>
            <p:cNvSpPr txBox="1"/>
            <p:nvPr/>
          </p:nvSpPr>
          <p:spPr>
            <a:xfrm>
              <a:off x="0" y="-9525"/>
              <a:ext cx="812800" cy="822325"/>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TextBox 7"/>
          <p:cNvSpPr txBox="1"/>
          <p:nvPr/>
        </p:nvSpPr>
        <p:spPr>
          <a:xfrm>
            <a:off x="4761453" y="3498920"/>
            <a:ext cx="8955989" cy="1425251"/>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FFFFFF"/>
                </a:solidFill>
                <a:latin typeface="Now Bold"/>
              </a:rPr>
              <a:t>Future Upgrades</a:t>
            </a:r>
          </a:p>
        </p:txBody>
      </p:sp>
      <p:sp>
        <p:nvSpPr>
          <p:cNvPr id="8" name="TextBox 8"/>
          <p:cNvSpPr txBox="1"/>
          <p:nvPr/>
        </p:nvSpPr>
        <p:spPr>
          <a:xfrm>
            <a:off x="1209880" y="6431564"/>
            <a:ext cx="7517213" cy="2039695"/>
          </a:xfrm>
          <a:prstGeom prst="rect">
            <a:avLst/>
          </a:prstGeom>
        </p:spPr>
        <p:txBody>
          <a:bodyPr lIns="0" tIns="0" rIns="0" bIns="0" rtlCol="0" anchor="t">
            <a:spAutoFit/>
          </a:bodyPr>
          <a:lstStyle/>
          <a:p>
            <a:pPr marL="427155" lvl="1" indent="-213577">
              <a:lnSpc>
                <a:spcPts val="2888"/>
              </a:lnSpc>
              <a:buFont typeface="Arial"/>
              <a:buChar char="•"/>
            </a:pPr>
            <a:r>
              <a:rPr lang="en-US" sz="1978">
                <a:solidFill>
                  <a:srgbClr val="FFFFFF"/>
                </a:solidFill>
                <a:latin typeface="DM Sans"/>
              </a:rPr>
              <a:t>For now cryptosprint will be a webApp providing all of its services but as we know traders usually like to do trading on their mobile phones.</a:t>
            </a:r>
          </a:p>
          <a:p>
            <a:pPr>
              <a:lnSpc>
                <a:spcPts val="1978"/>
              </a:lnSpc>
            </a:pPr>
            <a:endParaRPr lang="en-US" sz="1978">
              <a:solidFill>
                <a:srgbClr val="FFFFFF"/>
              </a:solidFill>
              <a:latin typeface="DM Sans"/>
            </a:endParaRPr>
          </a:p>
          <a:p>
            <a:pPr marL="427155" lvl="1" indent="-213577">
              <a:lnSpc>
                <a:spcPts val="2888"/>
              </a:lnSpc>
              <a:buFont typeface="Arial"/>
              <a:buChar char="•"/>
            </a:pPr>
            <a:r>
              <a:rPr lang="en-US" sz="1978">
                <a:solidFill>
                  <a:srgbClr val="FFFFFF"/>
                </a:solidFill>
                <a:latin typeface="DM Sans"/>
              </a:rPr>
              <a:t>We will try to launch an app for the same so that it can be accessed by more and more people.</a:t>
            </a:r>
          </a:p>
        </p:txBody>
      </p:sp>
      <p:sp>
        <p:nvSpPr>
          <p:cNvPr id="9" name="TextBox 9"/>
          <p:cNvSpPr txBox="1"/>
          <p:nvPr/>
        </p:nvSpPr>
        <p:spPr>
          <a:xfrm>
            <a:off x="1209880" y="5899195"/>
            <a:ext cx="4475388"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Application Environment</a:t>
            </a:r>
          </a:p>
        </p:txBody>
      </p:sp>
      <p:sp>
        <p:nvSpPr>
          <p:cNvPr id="10" name="TextBox 10"/>
          <p:cNvSpPr txBox="1"/>
          <p:nvPr/>
        </p:nvSpPr>
        <p:spPr>
          <a:xfrm>
            <a:off x="9742087" y="6498239"/>
            <a:ext cx="7517213" cy="2147215"/>
          </a:xfrm>
          <a:prstGeom prst="rect">
            <a:avLst/>
          </a:prstGeom>
        </p:spPr>
        <p:txBody>
          <a:bodyPr lIns="0" tIns="0" rIns="0" bIns="0" rtlCol="0" anchor="t">
            <a:spAutoFit/>
          </a:bodyPr>
          <a:lstStyle/>
          <a:p>
            <a:pPr marL="427155" lvl="1" indent="-213577">
              <a:lnSpc>
                <a:spcPts val="2116"/>
              </a:lnSpc>
              <a:buFont typeface="Arial"/>
              <a:buChar char="•"/>
            </a:pPr>
            <a:r>
              <a:rPr lang="en-US" sz="1978">
                <a:solidFill>
                  <a:srgbClr val="FFFFFF"/>
                </a:solidFill>
                <a:latin typeface="DM Sans"/>
              </a:rPr>
              <a:t>In the current times the most important thing for any internet user is security of data specially when it comes to trading. So as of now there will be no such thing for available for cryptosprint.</a:t>
            </a:r>
          </a:p>
          <a:p>
            <a:pPr>
              <a:lnSpc>
                <a:spcPts val="2116"/>
              </a:lnSpc>
            </a:pPr>
            <a:endParaRPr lang="en-US" sz="1978">
              <a:solidFill>
                <a:srgbClr val="FFFFFF"/>
              </a:solidFill>
              <a:latin typeface="DM Sans"/>
            </a:endParaRPr>
          </a:p>
          <a:p>
            <a:pPr marL="427155" lvl="1" indent="-213577">
              <a:lnSpc>
                <a:spcPts val="2116"/>
              </a:lnSpc>
              <a:buFont typeface="Arial"/>
              <a:buChar char="•"/>
            </a:pPr>
            <a:r>
              <a:rPr lang="en-US" sz="1978">
                <a:solidFill>
                  <a:srgbClr val="FFFFFF"/>
                </a:solidFill>
                <a:latin typeface="DM Sans"/>
              </a:rPr>
              <a:t>So in the recent future we are going to decentralize the information by adding facility of connecting through wallet using web3 so the data will be secured</a:t>
            </a:r>
          </a:p>
        </p:txBody>
      </p:sp>
      <p:sp>
        <p:nvSpPr>
          <p:cNvPr id="11" name="TextBox 11"/>
          <p:cNvSpPr txBox="1"/>
          <p:nvPr/>
        </p:nvSpPr>
        <p:spPr>
          <a:xfrm>
            <a:off x="9742087" y="5899195"/>
            <a:ext cx="3595603"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Decentralization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21834"/>
            <a:ext cx="18288000" cy="10287000"/>
          </a:xfrm>
          <a:prstGeom prst="rect">
            <a:avLst/>
          </a:prstGeom>
        </p:spPr>
      </p:pic>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41139" y="4749861"/>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9" name="TextBox 9"/>
          <p:cNvSpPr txBox="1"/>
          <p:nvPr/>
        </p:nvSpPr>
        <p:spPr>
          <a:xfrm>
            <a:off x="1674634" y="3441538"/>
            <a:ext cx="11370537" cy="1374998"/>
          </a:xfrm>
          <a:prstGeom prst="rect">
            <a:avLst/>
          </a:prstGeom>
        </p:spPr>
        <p:txBody>
          <a:bodyPr lIns="0" tIns="0" rIns="0" bIns="0" rtlCol="0" anchor="t">
            <a:spAutoFit/>
          </a:bodyPr>
          <a:lstStyle/>
          <a:p>
            <a:pPr algn="ctr">
              <a:lnSpc>
                <a:spcPts val="11242"/>
              </a:lnSpc>
            </a:pPr>
            <a:r>
              <a:rPr lang="en-US" sz="8087" dirty="0">
                <a:solidFill>
                  <a:srgbClr val="048AFF"/>
                </a:solidFill>
                <a:latin typeface="Now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563</Words>
  <Application>Microsoft Office PowerPoint</Application>
  <PresentationFormat>Custom</PresentationFormat>
  <Paragraphs>48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DM Sans</vt:lpstr>
      <vt:lpstr>DM Sans Italics</vt:lpstr>
      <vt:lpstr>Now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dc:creator>Ayush</dc:creator>
  <cp:lastModifiedBy>Ayush Patel</cp:lastModifiedBy>
  <cp:revision>2</cp:revision>
  <dcterms:created xsi:type="dcterms:W3CDTF">2006-08-16T00:00:00Z</dcterms:created>
  <dcterms:modified xsi:type="dcterms:W3CDTF">2023-07-25T08:24:03Z</dcterms:modified>
  <dc:identifier>DAFosHcvVD0</dc:identifier>
</cp:coreProperties>
</file>